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autoCompressPictures="0">
  <p:sldMasterIdLst>
    <p:sldMasterId id="2147483840" r:id="rId1"/>
  </p:sldMasterIdLst>
  <p:notesMasterIdLst>
    <p:notesMasterId r:id="rId15"/>
  </p:notesMasterIdLst>
  <p:sldIdLst>
    <p:sldId id="258" r:id="rId2"/>
    <p:sldId id="270" r:id="rId3"/>
    <p:sldId id="271" r:id="rId4"/>
    <p:sldId id="275" r:id="rId5"/>
    <p:sldId id="276" r:id="rId6"/>
    <p:sldId id="277" r:id="rId7"/>
    <p:sldId id="283" r:id="rId8"/>
    <p:sldId id="278" r:id="rId9"/>
    <p:sldId id="282" r:id="rId10"/>
    <p:sldId id="284" r:id="rId11"/>
    <p:sldId id="281" r:id="rId12"/>
    <p:sldId id="280" r:id="rId13"/>
    <p:sldId id="31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E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51" autoAdjust="0"/>
    <p:restoredTop sz="92133" autoAdjust="0"/>
  </p:normalViewPr>
  <p:slideViewPr>
    <p:cSldViewPr snapToGrid="0">
      <p:cViewPr varScale="1">
        <p:scale>
          <a:sx n="105" d="100"/>
          <a:sy n="105" d="100"/>
        </p:scale>
        <p:origin x="2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jpeg>
</file>

<file path=ppt/media/image11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10/26/21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3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95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Employment for GIS specialists outstripping average employment growth</a:t>
            </a:r>
          </a:p>
          <a:p>
            <a:r>
              <a:rPr lang="en-US" dirty="0"/>
              <a:t>Geological Society of London highlights GIS alongside drawing software and programming skills as essential skills in careers for geologists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78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6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  <a:latin typeface="Candara" panose="020E0502030303020204" pitchFamily="34" charset="0"/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87645D96-3108-B545-9B42-23C24617A283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C081E0C3-1731-D345-8129-B58754451913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959340" y="4198937"/>
            <a:ext cx="3581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100" kern="1200">
                <a:solidFill>
                  <a:schemeClr val="bg1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500513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19497-7443-3649-BD98-86E7AA467390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9D860CD-5EE8-C746-A2B4-022EC9CF82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51404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12939-C404-CD42-9389-BDB8482DAA01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A7BA60C-CAE8-4D47-A293-E775DF918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862897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  <a:lvl2pPr>
              <a:defRPr>
                <a:latin typeface="Candara" panose="020E0502030303020204" pitchFamily="34" charset="0"/>
              </a:defRPr>
            </a:lvl2pPr>
            <a:lvl3pPr>
              <a:defRPr>
                <a:latin typeface="Candara" panose="020E0502030303020204" pitchFamily="34" charset="0"/>
              </a:defRPr>
            </a:lvl3pPr>
            <a:lvl4pPr>
              <a:defRPr>
                <a:latin typeface="Candara" panose="020E0502030303020204" pitchFamily="34" charset="0"/>
              </a:defRPr>
            </a:lvl4pPr>
            <a:lvl5pPr>
              <a:defRPr>
                <a:latin typeface="Candara" panose="020E05020303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C728FF1-E7E8-F348-9DF4-0E31522E0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488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B58116F-31CC-8B4A-B160-7C8508711A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705858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CA2FF639-FC09-5F4A-B23C-8B1FDDDDEFBF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F98B3597-D16B-ED42-BE38-A7CB26D067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760718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FC355047-41C0-8641-9CD9-E597560F38B5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E355F4AE-2102-B049-BF66-5990224E998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22705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36C54D54-7A92-A645-BFCE-8BE6B8068A7A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BCEC403-26E1-EE48-861D-F3778E0EA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686757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B6F76746-A03E-1446-B7CF-798FC3EE1D9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5354ABBF-A5B6-9B41-B50D-C8D942C837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15205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>
                <a:latin typeface="Candara" panose="020E0502030303020204" pitchFamily="34" charset="0"/>
              </a:defRPr>
            </a:lvl1pPr>
            <a:lvl2pPr>
              <a:defRPr sz="1800">
                <a:latin typeface="Candara" panose="020E0502030303020204" pitchFamily="34" charset="0"/>
              </a:defRPr>
            </a:lvl2pPr>
            <a:lvl3pPr>
              <a:defRPr sz="16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152640C-FBCD-2845-990D-FAE60167BFE2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2FD3CE3F-13B5-A048-819A-DC65251B4D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43530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57BE5EE7-EBBE-D047-A622-014412DFBC0F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74F1227E-3254-624F-8A56-963167963B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0665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70D1B046-536E-594E-9C7D-0944F6913C4A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C84F250-124D-F240-BA98-7CC4462CF4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lvl1pPr>
              <a:defRPr sz="11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94351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db38@cam.ac.uk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hyperlink" Target="https://github.com/ndb38" TargetMode="External"/><Relationship Id="rId4" Type="http://schemas.openxmlformats.org/officeDocument/2006/relationships/hyperlink" Target="http://www.volcannick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g.is/190fG80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CDF5D3-7220-42A0-9D37-ECF3BF28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510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BC717F-58B3-4A4E-BC3B-1B11323AD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182" y="4943476"/>
            <a:ext cx="10485818" cy="1076324"/>
          </a:xfrm>
        </p:spPr>
        <p:txBody>
          <a:bodyPr>
            <a:no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GIS for Geoscientists Session 1: Why GIS?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944182" y="6229349"/>
            <a:ext cx="9747821" cy="53657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BFBFBF"/>
                </a:solidFill>
              </a:rPr>
              <a:t>Presented by Nicholas Barber, 4</a:t>
            </a:r>
            <a:r>
              <a:rPr lang="en-US" sz="1600" baseline="30000" dirty="0">
                <a:solidFill>
                  <a:srgbClr val="BFBFBF"/>
                </a:solidFill>
              </a:rPr>
              <a:t>th</a:t>
            </a:r>
            <a:r>
              <a:rPr lang="en-US" sz="1600" dirty="0">
                <a:solidFill>
                  <a:srgbClr val="BFBFBF"/>
                </a:solidFill>
              </a:rPr>
              <a:t> Year PhD Student at the University of Cambridge, U.K.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>
                <a:solidFill>
                  <a:srgbClr val="BFBFBF"/>
                </a:solidFill>
                <a:hlinkClick r:id="rId3"/>
              </a:rPr>
              <a:t>ndb38@cam.ac.uk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4"/>
              </a:rPr>
              <a:t>www.volcannick.com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5"/>
              </a:rPr>
              <a:t>https://github.com/ndb38</a:t>
            </a:r>
            <a:r>
              <a:rPr lang="en-US" sz="1600" dirty="0">
                <a:solidFill>
                  <a:srgbClr val="BFBFBF"/>
                </a:solidFill>
              </a:rPr>
              <a:t> | Twitter @</a:t>
            </a:r>
            <a:r>
              <a:rPr lang="en-US" sz="1600" dirty="0" err="1">
                <a:solidFill>
                  <a:srgbClr val="BFBFBF"/>
                </a:solidFill>
              </a:rPr>
              <a:t>volcannick</a:t>
            </a:r>
            <a:r>
              <a:rPr lang="en-US" sz="1600" dirty="0">
                <a:solidFill>
                  <a:srgbClr val="BFBFBF"/>
                </a:solidFill>
              </a:rPr>
              <a:t> </a:t>
            </a:r>
            <a:endParaRPr sz="1600" dirty="0">
              <a:solidFill>
                <a:srgbClr val="BFBFB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E75710-64C5-4CA8-8A7C-82EE4125C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5050B1-74E1-4A81-923D-0F5971A3B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0B4D3C-A3F6-9849-945D-3140E5E1C1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128" y="-18288"/>
            <a:ext cx="10872000" cy="520204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67F5D5F-CA13-3F43-AF2E-1DF071E90ECF}"/>
              </a:ext>
            </a:extLst>
          </p:cNvPr>
          <p:cNvSpPr txBox="1">
            <a:spLocks/>
          </p:cNvSpPr>
          <p:nvPr/>
        </p:nvSpPr>
        <p:spPr>
          <a:xfrm>
            <a:off x="475272" y="4779278"/>
            <a:ext cx="9747821" cy="536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None/>
              <a:defRPr sz="2200" kern="1200" spc="10" baseline="0">
                <a:solidFill>
                  <a:schemeClr val="tx1">
                    <a:lumMod val="7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BFBFBF"/>
                </a:solidFill>
              </a:rPr>
              <a:t>Image Credit: Patrick Kennelly, Montana Bureau of Mines and Geology</a:t>
            </a:r>
          </a:p>
        </p:txBody>
      </p:sp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849307AF-C453-2644-8F38-D004F7E13E5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73337" y="5981700"/>
            <a:ext cx="285750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522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E91A4-A004-C941-A339-0B2E239C0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Stratigraphy of the Deccan Traps</a:t>
            </a:r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3D4C550F-63DA-AA41-A712-15DDC9D173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396" y="2465069"/>
            <a:ext cx="4455000" cy="251460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BBAAA-36FC-EB42-A292-478ED17FC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FEFF-34DB-0746-8EEB-495919289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E2A07F0-D8C2-2B4B-9DFC-1629D66B4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3589" y="1181099"/>
            <a:ext cx="6577405" cy="5082541"/>
          </a:xfrm>
          <a:prstGeom prst="rect">
            <a:avLst/>
          </a:prstGeom>
        </p:spPr>
      </p:pic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76420D11-15D0-BE47-A3A4-19FA33C56C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9115075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DC845-6735-DC47-BCE6-8CF56D2C2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Story Telling + Communication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CD3DF-C719-9C41-9D95-CAA5C27CEF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598736"/>
            <a:ext cx="8595360" cy="3581401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Underlying link of our data to the wider world makes for compelling stories</a:t>
            </a:r>
          </a:p>
          <a:p>
            <a:r>
              <a:rPr lang="en-US" sz="2400" dirty="0"/>
              <a:t>Integrating GIS into your research lets you tell stories rooted in place, time, and culture</a:t>
            </a:r>
          </a:p>
          <a:p>
            <a:r>
              <a:rPr lang="en-US" sz="2400" dirty="0"/>
              <a:t>Story Maps from ESRI:</a:t>
            </a:r>
          </a:p>
          <a:p>
            <a:pPr lvl="1"/>
            <a:r>
              <a:rPr lang="en-US" sz="2000" dirty="0"/>
              <a:t>ESRI (ArcGIS) has developed digital story telling format the leverages this capacity</a:t>
            </a:r>
          </a:p>
          <a:p>
            <a:pPr lvl="1"/>
            <a:r>
              <a:rPr lang="en-US" sz="2000" dirty="0"/>
              <a:t>Alternative way to present your research</a:t>
            </a:r>
          </a:p>
          <a:p>
            <a:pPr lvl="1"/>
            <a:r>
              <a:rPr lang="en-US" sz="2000" dirty="0"/>
              <a:t>Let the maps tell your story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38865-F5F1-2644-81C2-59703D5C0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190780-C93A-A645-9A92-566B74444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5681FDB3-8FE1-4C49-A92E-F8CB4F54FF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40376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330EEBDA-1B28-4A16-91BC-E53FB5EB8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/>
          <a:lstStyle/>
          <a:p>
            <a:r>
              <a:rPr lang="en-US" dirty="0"/>
              <a:t>Johns Hopkins University GIS Dashboard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18D8094B-1879-435E-B840-60E686F75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DA10F-7B2C-4C48-83BC-6FBB8BC02CC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C058645-6F24-9C43-8FC3-443F02031404}" type="datetime1">
              <a:rPr lang="en-US" smtClean="0"/>
              <a:pPr>
                <a:spcAft>
                  <a:spcPts val="600"/>
                </a:spcAft>
              </a:pPr>
              <a:t>10/26/21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AC113-B77B-4948-9E42-49A5D3651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005B77EF-17F8-0447-89E5-8E55F4D5766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FD55AB-8930-F940-B417-967A6B8C2830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454AD60-AE3E-EB47-B6E4-D640DDCD10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624"/>
            <a:ext cx="11292840" cy="512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292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64AA2-D553-E34C-AA81-5B39D153D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5128493"/>
            <a:ext cx="9982200" cy="1240536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arcg.is</a:t>
            </a:r>
            <a:r>
              <a:rPr lang="en-US" dirty="0">
                <a:hlinkClick r:id="rId3"/>
              </a:rPr>
              <a:t>/190fG80</a:t>
            </a:r>
            <a:br>
              <a:rPr lang="en-US" dirty="0"/>
            </a:b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8A1B9-AE86-A14E-8159-94B6F29AD7AA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94CAB7-ACEA-904B-81C2-7DFDDAC57AF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D9E7D-BC30-284E-B4AF-DC45D08EA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E5EE7-EBBE-D047-A622-014412DFBC0F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05115-B7B7-DD4B-85B7-13FDAD0F1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9D01181-6631-2540-B50F-6FF1EF7914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1277600" cy="5193362"/>
          </a:xfrm>
          <a:prstGeom prst="rect">
            <a:avLst/>
          </a:prstGeom>
        </p:spPr>
      </p:pic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A64CB504-F997-334F-AD03-FF80F21B4D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47266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10700-53BD-014E-85E1-ECAD102F1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GIS?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A3064-C4F1-C449-81FA-CAD31C455E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Motivations for the strapped-for-time earth scientist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A0C6A-A770-4948-BF5B-97C1BC94B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C92B9-F2A9-9847-837C-5E877417F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568BD4E6-E1E3-9A45-908F-AA8C943CBC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7586740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0411D-3CFE-A94F-8017-2727AF176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reasons to use GIS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F0DDA-DEE2-3D48-A03C-64D4C8CC3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7FD205-5583-8846-8105-0A66841F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8BCB48-3034-DD42-9ADA-D91016220C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598736"/>
            <a:ext cx="8595360" cy="3581401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3600" dirty="0"/>
              <a:t>Job Prospects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Advancing your analysis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Making your data reusable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3600" dirty="0"/>
              <a:t>Story telling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79FBD084-98D9-F344-9A61-4BCAB9069C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70281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A6B11-AF0C-C543-85A5-A4B848653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Prospects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F7605-5E50-964F-9EBA-2491D9F30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8032" y="1820863"/>
            <a:ext cx="4590288" cy="4351337"/>
          </a:xfrm>
        </p:spPr>
        <p:txBody>
          <a:bodyPr>
            <a:normAutofit/>
          </a:bodyPr>
          <a:lstStyle/>
          <a:p>
            <a:r>
              <a:rPr lang="en-US" sz="2400" dirty="0"/>
              <a:t>Geospatial industry projected to grow to a value of $19 billion USD by 2024</a:t>
            </a:r>
          </a:p>
          <a:p>
            <a:r>
              <a:rPr lang="en-US" sz="2400" dirty="0"/>
              <a:t>Compound annual growth rate (CAGR) of over 10%</a:t>
            </a:r>
          </a:p>
          <a:p>
            <a:r>
              <a:rPr lang="en-US" sz="2400" dirty="0"/>
              <a:t>Geospatial industry targeted as a key area of growth by UK government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3DCAD6-4E14-A645-96DC-35909D990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A3232-644D-8343-B494-04BD491BA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C8EFD970-0BBF-864E-B6A7-5CE5186023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4803" y="3848099"/>
            <a:ext cx="4580757" cy="2917826"/>
          </a:xfrm>
          <a:prstGeom prst="rect">
            <a:avLst/>
          </a:prstGeom>
        </p:spPr>
      </p:pic>
      <p:pic>
        <p:nvPicPr>
          <p:cNvPr id="13" name="Content Placeholder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CA64DCB-B6F1-E54B-87A2-4CABE4A83D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5127" y="365760"/>
            <a:ext cx="3470665" cy="3418160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EC79B94-87DA-BA44-A9E0-B8AD5D7B22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0200" y="5509800"/>
            <a:ext cx="3912149" cy="1256125"/>
          </a:xfrm>
          <a:prstGeom prst="rect">
            <a:avLst/>
          </a:prstGeom>
        </p:spPr>
      </p:pic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1CE00552-8C92-FA40-A021-4A0AAAE93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319584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582F-A6EB-EE4E-ADF0-246535485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Prospects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5E5D0-4D0B-214F-9C40-46BA67898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438400"/>
            <a:ext cx="8595360" cy="3741738"/>
          </a:xfrm>
        </p:spPr>
        <p:txBody>
          <a:bodyPr>
            <a:normAutofit/>
          </a:bodyPr>
          <a:lstStyle/>
          <a:p>
            <a:r>
              <a:rPr lang="en-US" sz="3200" dirty="0"/>
              <a:t>Learning how to properly use GIS takes time and patience. That translates to value for any employer (academic private, public)</a:t>
            </a:r>
          </a:p>
          <a:p>
            <a:r>
              <a:rPr lang="en-US" sz="3200" dirty="0"/>
              <a:t>Positioning yourself as a geologist with GIS awareness increases your utility in any organization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46F119-9B53-7C46-8B2A-E4855007B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82619-DDFD-7F4F-8D7B-F48CA80AC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E75234CC-102A-2949-BF8F-3CF64CA525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282384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51FC4-ECB3-484E-A050-FB76C681D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Advancing your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44226-9F3A-7744-B40D-0C1C95708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Economic Geology: </a:t>
            </a:r>
          </a:p>
          <a:p>
            <a:pPr lvl="1"/>
            <a:r>
              <a:rPr lang="en-US" dirty="0"/>
              <a:t>Determining cost/environmental impact of a new mine (water resources, accessibility, topography, water table, population centers, municipal boundaries)</a:t>
            </a:r>
          </a:p>
          <a:p>
            <a:r>
              <a:rPr lang="en-US" dirty="0"/>
              <a:t>Volcanology</a:t>
            </a:r>
          </a:p>
          <a:p>
            <a:pPr lvl="1"/>
            <a:r>
              <a:rPr lang="en-US" dirty="0"/>
              <a:t>Mapping risk posed by different eruption scenarios</a:t>
            </a:r>
          </a:p>
          <a:p>
            <a:r>
              <a:rPr lang="en-US" dirty="0"/>
              <a:t>Environmental Geology</a:t>
            </a:r>
          </a:p>
          <a:p>
            <a:pPr lvl="1"/>
            <a:r>
              <a:rPr lang="en-US" dirty="0"/>
              <a:t>Modeling the risk posed by a pollutant at a great distance from pollution source </a:t>
            </a:r>
          </a:p>
          <a:p>
            <a:r>
              <a:rPr lang="en-US" dirty="0"/>
              <a:t>Sedimentology</a:t>
            </a:r>
          </a:p>
          <a:p>
            <a:pPr lvl="1"/>
            <a:r>
              <a:rPr lang="en-US" dirty="0"/>
              <a:t>Mapping known outcrops to determine where the same formation will appear outside study area</a:t>
            </a:r>
          </a:p>
          <a:p>
            <a:r>
              <a:rPr lang="en-US" dirty="0"/>
              <a:t>Geophysics + Structural geology</a:t>
            </a:r>
          </a:p>
          <a:p>
            <a:pPr lvl="1"/>
            <a:r>
              <a:rPr lang="en-US" dirty="0"/>
              <a:t>Integrate stress models and seismic focal mechanisms with known geology + chemistry</a:t>
            </a:r>
          </a:p>
          <a:p>
            <a:r>
              <a:rPr lang="en-US" dirty="0"/>
              <a:t>Public Policy, Infrastructure, Conservation, COVID Tracking, App Usage….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DF804-DB7D-BC49-BEAE-3CE74DB9E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9F319E-E66F-F544-A974-222B09B34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5FAA80DB-A01E-ED4E-A893-72BE53BD76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4042217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67844-0F46-3548-8451-82B05177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179380"/>
            <a:ext cx="9692640" cy="1325562"/>
          </a:xfrm>
        </p:spPr>
        <p:txBody>
          <a:bodyPr/>
          <a:lstStyle/>
          <a:p>
            <a:r>
              <a:rPr lang="en-US" dirty="0"/>
              <a:t>Example: </a:t>
            </a:r>
            <a:r>
              <a:rPr lang="en-US" dirty="0" err="1"/>
              <a:t>ArcMetals</a:t>
            </a:r>
            <a:r>
              <a:rPr lang="en-US" dirty="0"/>
              <a:t> Database</a:t>
            </a:r>
          </a:p>
        </p:txBody>
      </p:sp>
      <p:pic>
        <p:nvPicPr>
          <p:cNvPr id="8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ED0BFF67-E37F-1B48-9B9A-896AA79B4E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1581" y="1941161"/>
            <a:ext cx="3825624" cy="299071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F3464-B3CA-D34A-94C9-56DFF8BFE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29683-FF96-6C4E-ADFA-F87A3427B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0065C0B8-192B-4245-9136-6B2B49630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3" y="2385182"/>
            <a:ext cx="1378709" cy="13097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44659AB-45E9-664E-8281-FE79185C86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-98"/>
          <a:stretch/>
        </p:blipFill>
        <p:spPr>
          <a:xfrm>
            <a:off x="7188991" y="1460786"/>
            <a:ext cx="3985529" cy="3936425"/>
          </a:xfrm>
          <a:prstGeom prst="rect">
            <a:avLst/>
          </a:prstGeom>
        </p:spPr>
      </p:pic>
      <p:sp>
        <p:nvSpPr>
          <p:cNvPr id="13" name="Plus 12">
            <a:extLst>
              <a:ext uri="{FF2B5EF4-FFF2-40B4-BE49-F238E27FC236}">
                <a16:creationId xmlns:a16="http://schemas.microsoft.com/office/drawing/2014/main" id="{424BEF68-0FE3-B441-ACCF-08BC50AA18A8}"/>
              </a:ext>
            </a:extLst>
          </p:cNvPr>
          <p:cNvSpPr/>
          <p:nvPr/>
        </p:nvSpPr>
        <p:spPr>
          <a:xfrm>
            <a:off x="1366701" y="2571594"/>
            <a:ext cx="944880" cy="7620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qual 13">
            <a:extLst>
              <a:ext uri="{FF2B5EF4-FFF2-40B4-BE49-F238E27FC236}">
                <a16:creationId xmlns:a16="http://schemas.microsoft.com/office/drawing/2014/main" id="{3D392F52-45A1-5D49-8DA9-0208AFF5E833}"/>
              </a:ext>
            </a:extLst>
          </p:cNvPr>
          <p:cNvSpPr/>
          <p:nvPr/>
        </p:nvSpPr>
        <p:spPr>
          <a:xfrm>
            <a:off x="6197660" y="3139757"/>
            <a:ext cx="930876" cy="578485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B35B54-2B34-984B-9D17-B9080B2A78BE}"/>
              </a:ext>
            </a:extLst>
          </p:cNvPr>
          <p:cNvSpPr txBox="1">
            <a:spLocks/>
          </p:cNvSpPr>
          <p:nvPr/>
        </p:nvSpPr>
        <p:spPr>
          <a:xfrm>
            <a:off x="585039" y="6463863"/>
            <a:ext cx="10369473" cy="27022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Data sources: GEOROC, Hayes et al. 2018 (Science), </a:t>
            </a:r>
            <a:r>
              <a:rPr lang="en-US" dirty="0" err="1"/>
              <a:t>Szwilllus</a:t>
            </a:r>
            <a:r>
              <a:rPr lang="en-US" dirty="0"/>
              <a:t> et al. 2019 (JGR). </a:t>
            </a:r>
            <a:r>
              <a:rPr lang="en-US" dirty="0" err="1"/>
              <a:t>ArcMetals</a:t>
            </a:r>
            <a:r>
              <a:rPr lang="en-US" dirty="0"/>
              <a:t>: Barber et al. 2021 (GCA)</a:t>
            </a:r>
          </a:p>
        </p:txBody>
      </p:sp>
      <p:pic>
        <p:nvPicPr>
          <p:cNvPr id="17" name="Picture 16" descr="A picture containing map&#10;&#10;Description automatically generated">
            <a:extLst>
              <a:ext uri="{FF2B5EF4-FFF2-40B4-BE49-F238E27FC236}">
                <a16:creationId xmlns:a16="http://schemas.microsoft.com/office/drawing/2014/main" id="{1331CE59-A57B-D045-BC7B-D9C888D94F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3820" y="3964815"/>
            <a:ext cx="1840497" cy="1656734"/>
          </a:xfrm>
          <a:prstGeom prst="rect">
            <a:avLst/>
          </a:prstGeom>
        </p:spPr>
      </p:pic>
      <p:sp>
        <p:nvSpPr>
          <p:cNvPr id="18" name="Plus 17">
            <a:extLst>
              <a:ext uri="{FF2B5EF4-FFF2-40B4-BE49-F238E27FC236}">
                <a16:creationId xmlns:a16="http://schemas.microsoft.com/office/drawing/2014/main" id="{4A1D97A7-D1AD-CB4D-8DF3-A64F8FB4DCCB}"/>
              </a:ext>
            </a:extLst>
          </p:cNvPr>
          <p:cNvSpPr/>
          <p:nvPr/>
        </p:nvSpPr>
        <p:spPr>
          <a:xfrm>
            <a:off x="1444165" y="4229099"/>
            <a:ext cx="944880" cy="762000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ooter Placeholder 5">
            <a:extLst>
              <a:ext uri="{FF2B5EF4-FFF2-40B4-BE49-F238E27FC236}">
                <a16:creationId xmlns:a16="http://schemas.microsoft.com/office/drawing/2014/main" id="{6CE95470-6991-EE43-9B5F-1C00744EED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62521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9BA88-DA55-7543-AB1A-865538C8E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Data Reusable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26B22-ABAE-6043-B7C2-FD6F1CC153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767914"/>
            <a:ext cx="8595360" cy="3412223"/>
          </a:xfrm>
        </p:spPr>
        <p:txBody>
          <a:bodyPr>
            <a:normAutofit/>
          </a:bodyPr>
          <a:lstStyle/>
          <a:p>
            <a:r>
              <a:rPr lang="en-US" sz="2800" dirty="0"/>
              <a:t>As earth scientists, everything we do is spatial</a:t>
            </a:r>
          </a:p>
          <a:p>
            <a:r>
              <a:rPr lang="en-US" sz="2800" dirty="0"/>
              <a:t>Open Data and Data Reproducibility one of the biggest concerns/frontiers in science today</a:t>
            </a:r>
          </a:p>
          <a:p>
            <a:r>
              <a:rPr lang="en-US" sz="2800" dirty="0"/>
              <a:t>If you aren’t building spatial metadata/analyses into your workflow, your work isn’t reproducible by other earth scientists!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5B75D-E866-D54C-9077-8E4DBC0E2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10/26/21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9A33C-388A-2440-9606-A40F4FAB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2368C6DA-02B5-5847-803B-7DAF04430A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389115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85179-6C4D-2B4B-9163-43A4008A8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57200"/>
            <a:ext cx="2718979" cy="1600197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Example: Stratigraphy of the Deccan Traps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39749B-846F-FF41-9E3D-D32BF1548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33029" y="-383966"/>
            <a:ext cx="5973443" cy="7732613"/>
          </a:xfrm>
          <a:prstGeom prst="rect">
            <a:avLst/>
          </a:prstGeom>
          <a:noFill/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4D92278F-E54D-4F80-A47E-B3D6B1ED30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C1FEDE-792E-5845-8200-CA82FD7F46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0797542" y="998537"/>
            <a:ext cx="1904999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0C058645-6F24-9C43-8FC3-443F02031404}" type="datetime1">
              <a:rPr lang="en-US" smtClean="0"/>
              <a:pPr>
                <a:spcAft>
                  <a:spcPts val="600"/>
                </a:spcAft>
              </a:pPr>
              <a:t>10/26/21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099AD-59DD-ED4F-BF5C-48F38851F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6172200"/>
            <a:ext cx="914400" cy="5937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27719B03-5C3E-2B41-9F62-438D5D062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</p:spPr>
        <p:txBody>
          <a:bodyPr/>
          <a:lstStyle/>
          <a:p>
            <a:r>
              <a:rPr lang="en-US" dirty="0"/>
              <a:t>VMSG GIS for Geoscientists- Session 1 - GIS Fundamentals  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962689867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DF7EF6E-B0AA-2A48-B24B-17DF61901145}" vid="{88F39552-5500-9048-98D2-CF5E11DEBD6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811</Words>
  <Application>Microsoft Macintosh PowerPoint</Application>
  <PresentationFormat>Widescreen</PresentationFormat>
  <Paragraphs>89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Candara</vt:lpstr>
      <vt:lpstr>Century Schoolbook</vt:lpstr>
      <vt:lpstr>Wingdings 2</vt:lpstr>
      <vt:lpstr>View</vt:lpstr>
      <vt:lpstr>GIS for Geoscientists Session 1: Why GIS?</vt:lpstr>
      <vt:lpstr>Why GIS?</vt:lpstr>
      <vt:lpstr>Four reasons to use GIS</vt:lpstr>
      <vt:lpstr>Job Prospects</vt:lpstr>
      <vt:lpstr>Job Prospects</vt:lpstr>
      <vt:lpstr>Advancing your analysis</vt:lpstr>
      <vt:lpstr>Example: ArcMetals Database</vt:lpstr>
      <vt:lpstr>Making Data Reusable</vt:lpstr>
      <vt:lpstr>Example: Stratigraphy of the Deccan Traps</vt:lpstr>
      <vt:lpstr>Example: Stratigraphy of the Deccan Traps</vt:lpstr>
      <vt:lpstr>Story Telling + Communication</vt:lpstr>
      <vt:lpstr>Johns Hopkins University GIS Dashboard</vt:lpstr>
      <vt:lpstr>https://arcg.is/190fG80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for Geoscientists Session 1: Why GIS?</dc:title>
  <dc:creator>N.D. Barber</dc:creator>
  <cp:lastModifiedBy>N.D. Barber</cp:lastModifiedBy>
  <cp:revision>13</cp:revision>
  <dcterms:created xsi:type="dcterms:W3CDTF">2020-11-01T20:50:12Z</dcterms:created>
  <dcterms:modified xsi:type="dcterms:W3CDTF">2021-10-26T14:07:55Z</dcterms:modified>
</cp:coreProperties>
</file>

<file path=docProps/thumbnail.jpeg>
</file>